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4" r:id="rId10"/>
    <p:sldId id="263" r:id="rId11"/>
    <p:sldId id="266" r:id="rId12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8" autoAdjust="0"/>
    <p:restoredTop sz="94650" autoAdjust="0"/>
  </p:normalViewPr>
  <p:slideViewPr>
    <p:cSldViewPr snapToGrid="0">
      <p:cViewPr varScale="1">
        <p:scale>
          <a:sx n="74" d="100"/>
          <a:sy n="74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A88F2-01E6-4C61-95DC-AF7245633300}" type="datetimeFigureOut">
              <a:rPr lang="en-CA" smtClean="0"/>
              <a:t>2021-09-19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482" y="3373516"/>
            <a:ext cx="7435436" cy="27605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4453D-3A2F-47D2-82F1-CED41D3457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2222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647B3-60C2-4636-9AFF-1D8101223A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363315-5F07-4D20-B7C7-57E2F78F92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565F5-CCA6-461B-A84A-435E3D3C1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BCF69-8444-4EFE-85C9-072F71B12FFE}" type="datetime1">
              <a:rPr lang="en-CA" smtClean="0"/>
              <a:t>2021-09-19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0EDDB-1472-494F-8B95-2D33176B1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7A191-31FC-4C03-80DB-5D556ABEC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8301D-3A64-4FAF-A265-4C0D32AF1A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0297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8661E-39D6-4080-B4B5-249EF383B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35271C-2BB6-4162-9024-3FDE0346AC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0C548-623C-411D-A045-036F2140B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E837-A76A-4A78-9878-8F478F2C243B}" type="datetime1">
              <a:rPr lang="en-CA" smtClean="0"/>
              <a:t>2021-09-19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9B401-AD72-45B9-91EB-435B50CEB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23B44D-F48B-4C24-8584-284AC9FB7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8301D-3A64-4FAF-A265-4C0D32AF1A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918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5EA2DA-E4EE-44DD-8BB5-2BD630C96C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ED6432-1175-4085-8222-5D891FA8F2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9C59C6-84B6-4FD4-B6A3-D312CD6CE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3C88-C9B0-4F26-8B8F-FCF2C8AD1019}" type="datetime1">
              <a:rPr lang="en-CA" smtClean="0"/>
              <a:t>2021-09-19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6EFCE8-122C-4122-8A76-8DF87E6F1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B1240-C16D-48F7-A3CD-3C8BD5EFE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8301D-3A64-4FAF-A265-4C0D32AF1A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2829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45EA9-9B34-488B-8A7C-3E497465B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018EF-C46C-4760-82A7-FF632512C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B41BC-3E5A-47F4-B221-CFD0FFC34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2356D-933E-4202-B7D2-D481AA8202C4}" type="datetime1">
              <a:rPr lang="en-CA" smtClean="0"/>
              <a:t>2021-09-19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B802B7-7959-4A23-B288-0602CFD97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D5417-6AF0-4C13-A11B-EBB2D6523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8301D-3A64-4FAF-A265-4C0D32AF1A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848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62245-2E9B-412E-895F-57166EBD9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0B1123-8F68-4BC1-A207-B9B0D3C16D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74BDF-DF17-490E-BCA6-433301D40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7E14-833C-48E4-9BBA-BA7D4FF35574}" type="datetime1">
              <a:rPr lang="en-CA" smtClean="0"/>
              <a:t>2021-09-19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7BFC8-663F-4B54-91DD-7DD32F961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FB79B-DA34-4258-9C11-4B662CFF2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8301D-3A64-4FAF-A265-4C0D32AF1A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0698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21F74-3601-4B03-B97A-61D1E0DA5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56FCF-783B-46D6-82F4-7FA48A75EE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195101-AB33-4924-B55F-387B10D597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1887E1-2C47-447A-BC09-42D87532B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6FDE-CC68-4C5F-ADAB-B6ED9D8A7346}" type="datetime1">
              <a:rPr lang="en-CA" smtClean="0"/>
              <a:t>2021-09-19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7CBA-599D-4E37-B4E9-75552284F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AEA83C-8C80-4B35-9155-411AA1834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8301D-3A64-4FAF-A265-4C0D32AF1A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1600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9944B-93DC-4795-B19D-7012C1322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36608B-FC9F-44FE-877F-3D1545F30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149DF8-E645-4CAC-B622-DC2A8D88CE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1B978C-F9DC-4200-B64D-37465DF25F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B093F9-F2CF-49FB-BCF3-78AE3C2605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9ADC3A-7CF9-408A-97F2-45A851720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C14-1E3A-4EC6-A135-9B5A0B231214}" type="datetime1">
              <a:rPr lang="en-CA" smtClean="0"/>
              <a:t>2021-09-19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044E71-BDD3-4DEB-9C10-9ED682A7A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D2C012-6D61-44C3-98C9-20FF29CFC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8301D-3A64-4FAF-A265-4C0D32AF1A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2971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D4795-757A-41D7-B3DC-430C4240F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68A747-319C-41AB-8A17-D5A7BBAC7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05BB-E8AF-407D-B0C1-D1F584FED89C}" type="datetime1">
              <a:rPr lang="en-CA" smtClean="0"/>
              <a:t>2021-09-19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807DA1-C776-4DEC-A754-144B9EA36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C2664E-AB73-46B2-A82F-DFDD94CFA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8301D-3A64-4FAF-A265-4C0D32AF1A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3703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416666-5066-40DF-A749-D3CC725A9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2C01-CD18-44FA-B4E9-670187D5E3ED}" type="datetime1">
              <a:rPr lang="en-CA" smtClean="0"/>
              <a:t>2021-09-19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85B995-3C07-49DB-882D-1BA3B2260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08FE42-C8B1-4E61-A3DB-51414B252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8301D-3A64-4FAF-A265-4C0D32AF1A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9719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CCFBA-B1AD-46BE-8741-A6FF77D21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D9179-7C51-47C5-98AE-BC0597EE1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0CA9CC-1064-4F2B-8371-1D1691B794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8FD2F9-8928-4AC0-A175-B837B95C8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00E31-01CE-4E56-B5C9-88D7BE25F9F3}" type="datetime1">
              <a:rPr lang="en-CA" smtClean="0"/>
              <a:t>2021-09-19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FC5853-D7D7-4677-8BD1-60ED3A892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17FAE3-6A86-4349-B330-1994D78E8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8301D-3A64-4FAF-A265-4C0D32AF1A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6823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92D81-C9EB-4D81-ABFD-140B9725D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231F21-0060-474D-8513-9012A3D678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9C7E45-610E-4877-A9A2-3BCDBE2588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1BC13D-E0E8-4AAA-A8BD-103BE97E2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F7CE7-9B09-4102-A946-29EA35EFFC69}" type="datetime1">
              <a:rPr lang="en-CA" smtClean="0"/>
              <a:t>2021-09-19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DADBF0-01C6-4E31-A803-F3877D911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DD0C1A-D679-4BBC-9821-D23A02499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8301D-3A64-4FAF-A265-4C0D32AF1A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558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35ED8C-F7AC-4FA5-928B-4F7F0A599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86643-CE39-4EE2-A0D1-4B12DB37B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88EC1-2578-4A48-B840-11B11B071E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BDFD4-3F54-465A-90BB-1313950591A4}" type="datetime1">
              <a:rPr lang="en-CA" smtClean="0"/>
              <a:t>2021-09-19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DD598-8B56-4183-A44E-77003841A3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3FAAE-CEC1-47CB-93BB-FC8092C93C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8301D-3A64-4FAF-A265-4C0D32AF1A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6252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83A6D-D37F-4D54-B348-113E6D62EE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Climate Change Solutions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DE6786-1F76-427D-B195-41C39F78EF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UBC  - The First Canadian University to have a Sustainability Plan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1F226C-EB9E-4A79-A2C8-4F703AD9C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8301D-3A64-4FAF-A265-4C0D32AF1A0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0819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06133-5253-407E-8239-D2266B15F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Orchard Garden Community by </a:t>
            </a:r>
            <a:r>
              <a:rPr lang="en-US" b="0" i="0" dirty="0">
                <a:solidFill>
                  <a:srgbClr val="182645"/>
                </a:solidFill>
                <a:effectLst/>
                <a:latin typeface="Open Sans" panose="020B0606030504020204" pitchFamily="34" charset="0"/>
              </a:rPr>
              <a:t>Faculty of Land and Food Systems</a:t>
            </a:r>
            <a:br>
              <a:rPr lang="en-US" b="0" i="0" dirty="0">
                <a:solidFill>
                  <a:srgbClr val="182645"/>
                </a:solidFill>
                <a:effectLst/>
                <a:latin typeface="Open Sans" panose="020B0606030504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87626-616F-484C-8DBF-8E5DF7166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By </a:t>
            </a:r>
            <a:r>
              <a:rPr lang="en-US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sheet mulching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with cardboard, then with wood chips, able to prevent weeds from emerging through the cardboard ('sheet') barrier all season </a:t>
            </a:r>
          </a:p>
          <a:p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U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se cardboard because it's biodegradable, easily accessible and costs nothing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The wood chip covering decomposes and adds nutrients and organic matter to the soil food web, while also slowing the emergence of weeds in the long term 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It's nicer to look at than cardboard and holds it in place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479FAC-9F57-47F5-8CFF-67FAE95B3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8301D-3A64-4FAF-A265-4C0D32AF1A0C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7556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EAAC8-3CDB-42F6-B054-A62E4BC10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UNA Community Gardens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4193C-C1B3-4A83-988B-FC662956E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182645"/>
                </a:solidFill>
                <a:effectLst/>
                <a:latin typeface="Open Sans" panose="020B0606030504020204" pitchFamily="34" charset="0"/>
              </a:rPr>
              <a:t>The University </a:t>
            </a:r>
            <a:r>
              <a:rPr lang="en-US" b="0" i="0" dirty="0" err="1">
                <a:solidFill>
                  <a:srgbClr val="182645"/>
                </a:solidFill>
                <a:effectLst/>
                <a:latin typeface="Open Sans" panose="020B0606030504020204" pitchFamily="34" charset="0"/>
              </a:rPr>
              <a:t>Neighbourhoods</a:t>
            </a:r>
            <a:r>
              <a:rPr lang="en-US" b="0" i="0" dirty="0">
                <a:solidFill>
                  <a:srgbClr val="182645"/>
                </a:solidFill>
                <a:effectLst/>
                <a:latin typeface="Open Sans" panose="020B0606030504020204" pitchFamily="34" charset="0"/>
              </a:rPr>
              <a:t> Association (UNA) has three vibrant community gardens available for residents</a:t>
            </a:r>
            <a:endParaRPr lang="en-US" b="0" i="0" u="sng" dirty="0">
              <a:solidFill>
                <a:srgbClr val="596932"/>
              </a:solidFill>
              <a:effectLst/>
              <a:latin typeface="Open Sans" panose="020B0606030504020204" pitchFamily="34" charset="0"/>
            </a:endParaRPr>
          </a:p>
          <a:p>
            <a:r>
              <a:rPr lang="en-US" dirty="0">
                <a:solidFill>
                  <a:srgbClr val="596932"/>
                </a:solidFill>
                <a:latin typeface="Open Sans" panose="020B0606030504020204" pitchFamily="34" charset="0"/>
              </a:rPr>
              <a:t>They </a:t>
            </a:r>
            <a:r>
              <a:rPr lang="en-US" b="0" i="0" dirty="0">
                <a:solidFill>
                  <a:srgbClr val="182645"/>
                </a:solidFill>
                <a:effectLst/>
                <a:latin typeface="Open Sans" panose="020B0606030504020204" pitchFamily="34" charset="0"/>
              </a:rPr>
              <a:t>are extremely popular and provide an opportunity for residents to grow food and flowers, as well as to connect with each other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BBF771-3DB5-44E1-9FBE-E153527B8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8301D-3A64-4FAF-A265-4C0D32AF1A0C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8535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41CE5-881F-4CCD-8B09-B4643D612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Buildings 2010 – 2015     30% Reduced GHGs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1ACA7-D8F6-4F70-B23E-77C0F57CD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majority of UBC’s emissions come from buildings</a:t>
            </a:r>
          </a:p>
          <a:p>
            <a:r>
              <a:rPr lang="en-US" dirty="0"/>
              <a:t>success to date has been achieved by:</a:t>
            </a:r>
          </a:p>
          <a:p>
            <a:r>
              <a:rPr lang="en-US" dirty="0"/>
              <a:t>1. Converting Academic District Energy System (ADES) from steam to hot water</a:t>
            </a:r>
          </a:p>
          <a:p>
            <a:pPr lvl="1"/>
            <a:r>
              <a:rPr lang="en-US" dirty="0"/>
              <a:t>24% increase in overall energy efficiency</a:t>
            </a:r>
          </a:p>
          <a:p>
            <a:pPr lvl="1"/>
            <a:r>
              <a:rPr lang="en-US" dirty="0"/>
              <a:t>proportional savings in operations and reductions in GHGs; </a:t>
            </a:r>
          </a:p>
          <a:p>
            <a:r>
              <a:rPr lang="en-US" dirty="0"/>
              <a:t>2. Establishing Bioenergy Research and Demonstration Facility (BRDF) </a:t>
            </a:r>
            <a:br>
              <a:rPr lang="en-US" dirty="0"/>
            </a:br>
            <a:r>
              <a:rPr lang="en-US" dirty="0"/>
              <a:t>	</a:t>
            </a:r>
            <a:r>
              <a:rPr lang="en-US" sz="2400" dirty="0"/>
              <a:t>provides renewable heat and power to the ADES</a:t>
            </a:r>
            <a:r>
              <a:rPr lang="en-US" dirty="0"/>
              <a:t>; </a:t>
            </a:r>
          </a:p>
          <a:p>
            <a:r>
              <a:rPr lang="en-US" dirty="0"/>
              <a:t>3. Implementing Building Tune-Up Program </a:t>
            </a:r>
          </a:p>
          <a:p>
            <a:pPr lvl="1"/>
            <a:r>
              <a:rPr lang="en-US" dirty="0"/>
              <a:t>improve energy and emissions performance in existing buildings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65A24D-1987-4E6E-9E9F-F3036BB94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8301D-3A64-4FAF-A265-4C0D32AF1A0C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991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9D99-103E-44AC-B52C-42BCDF281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Plan 2016 - 2020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124744F-0957-4062-BEFC-11507C0578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9204" y="2196054"/>
            <a:ext cx="8173591" cy="3610479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F5C186-CDEF-4A0A-91F3-69DCBCAEC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8301D-3A64-4FAF-A265-4C0D32AF1A0C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7316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9876C-73CE-4AEC-8BC4-B6C003D19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GHG Energy &amp; Emissions sources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98DBCD6-16BB-464E-A4B2-65AE6CC95E2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104103"/>
            <a:ext cx="5181600" cy="3799246"/>
          </a:xfrm>
        </p:spPr>
      </p:pic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A12FBCEC-EBE9-42E5-B302-417477ABCC3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199" y="2428568"/>
            <a:ext cx="5685503" cy="3264308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00D1BE2-292F-4041-8181-88CF3DF6B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8301D-3A64-4FAF-A265-4C0D32AF1A0C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9872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01527-6819-4BA0-BBE5-439AC36FC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Existing Buildings – Tune Up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8F792-B2FF-448A-83E3-599C715A2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Use Wi-Fi occupancy data to help with building occupancy and optimize building energy performance </a:t>
            </a:r>
          </a:p>
          <a:p>
            <a:r>
              <a:rPr lang="en-US" dirty="0"/>
              <a:t>Auditing building systems where appropriate, including sensors, lighting and mechanical insulation</a:t>
            </a:r>
          </a:p>
          <a:p>
            <a:r>
              <a:rPr lang="en-US" dirty="0"/>
              <a:t>Integration of audits and analysis outputs into project planning</a:t>
            </a:r>
          </a:p>
          <a:p>
            <a:r>
              <a:rPr lang="en-US" dirty="0"/>
              <a:t>Reduce thermal demand through use of high-efficiency mechanical equipment </a:t>
            </a:r>
          </a:p>
          <a:p>
            <a:r>
              <a:rPr lang="en-US" dirty="0"/>
              <a:t>In renovation projects, use equipment choices that impact sustainability performance (particularly energy and water consumption), especially in UBC’s 400 labs</a:t>
            </a:r>
          </a:p>
          <a:p>
            <a:r>
              <a:rPr lang="en-US" dirty="0"/>
              <a:t>Use “expert” software systems including automated fault detection systems to manage operations and maintenance for energy efficiency</a:t>
            </a: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D92039-76C0-4F1B-B90D-926D41AE6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8301D-3A64-4FAF-A265-4C0D32AF1A0C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7707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540DE-BC68-4E97-BC97-861E43B34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New Buildings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CF55D-6477-4B15-AC7D-4B6FED892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 building design teams in Net Positive building design </a:t>
            </a:r>
          </a:p>
          <a:p>
            <a:r>
              <a:rPr lang="en-US" dirty="0"/>
              <a:t>Net Positive buildings that do not require energy input, and do not produce any net emissions</a:t>
            </a:r>
          </a:p>
          <a:p>
            <a:r>
              <a:rPr lang="en-US" dirty="0"/>
              <a:t>Stronger focus on life cycle costs</a:t>
            </a:r>
          </a:p>
          <a:p>
            <a:r>
              <a:rPr lang="en-US" dirty="0"/>
              <a:t>Organize student design competitions for energy efficient UBC buildings - contributing innovative design aspects and research</a:t>
            </a:r>
          </a:p>
          <a:p>
            <a:r>
              <a:rPr lang="en-US" dirty="0"/>
              <a:t>To date UBC’s energy conservation program has resulted in an annual savings of 28,400 tons in GHGs, equivalent to taking 6,200 cars off the road for a year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AAEBE9-1E63-4459-9706-ADA1C2EA5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8301D-3A64-4FAF-A265-4C0D32AF1A0C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119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A9250-3AF3-48BA-82A0-09AE86CF6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Food On Campus (except franchises)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8B2BD-A09D-4AAD-8196-E6AE95EEB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i="0" dirty="0">
                <a:solidFill>
                  <a:srgbClr val="182645"/>
                </a:solidFill>
                <a:effectLst/>
                <a:latin typeface="Merriweather" panose="020B0604020202020204" pitchFamily="2" charset="0"/>
              </a:rPr>
              <a:t>60% of UBC Food Services ingredients purchased from local producers (within 400km of UBC)</a:t>
            </a:r>
            <a:endParaRPr lang="en-CA" sz="2600" dirty="0"/>
          </a:p>
          <a:p>
            <a:r>
              <a:rPr lang="en-US" b="1" i="0" dirty="0">
                <a:solidFill>
                  <a:srgbClr val="231F20"/>
                </a:solidFill>
                <a:effectLst/>
                <a:latin typeface="Rubik"/>
              </a:rPr>
              <a:t>Sustainable Seafood</a:t>
            </a:r>
          </a:p>
          <a:p>
            <a:pPr algn="l"/>
            <a:r>
              <a:rPr lang="en-US" b="0" i="0" dirty="0">
                <a:solidFill>
                  <a:srgbClr val="414042"/>
                </a:solidFill>
                <a:effectLst/>
                <a:latin typeface="Rubik"/>
              </a:rPr>
              <a:t>All seafood is 100% Ocean Wise certified</a:t>
            </a:r>
          </a:p>
          <a:p>
            <a:pPr algn="l"/>
            <a:r>
              <a:rPr lang="en-US" b="1" i="0" dirty="0">
                <a:solidFill>
                  <a:srgbClr val="231F20"/>
                </a:solidFill>
                <a:effectLst/>
                <a:latin typeface="Rubik"/>
              </a:rPr>
              <a:t>Fair Trade</a:t>
            </a:r>
          </a:p>
          <a:p>
            <a:pPr algn="l"/>
            <a:r>
              <a:rPr lang="en-US" b="0" i="0" dirty="0">
                <a:solidFill>
                  <a:srgbClr val="414042"/>
                </a:solidFill>
                <a:effectLst/>
                <a:latin typeface="Rubik"/>
              </a:rPr>
              <a:t>Fairtrade certified products, including all our coffees and teas, available at all UBC Food Service Locations</a:t>
            </a:r>
          </a:p>
          <a:p>
            <a:pPr algn="l"/>
            <a:r>
              <a:rPr lang="en-US" b="1" i="0" dirty="0">
                <a:solidFill>
                  <a:srgbClr val="231F20"/>
                </a:solidFill>
                <a:effectLst/>
                <a:latin typeface="Rubik"/>
              </a:rPr>
              <a:t>Food Recovery</a:t>
            </a:r>
          </a:p>
          <a:p>
            <a:pPr algn="l"/>
            <a:r>
              <a:rPr lang="en-US" dirty="0">
                <a:solidFill>
                  <a:srgbClr val="414042"/>
                </a:solidFill>
                <a:latin typeface="Rubik"/>
              </a:rPr>
              <a:t>P</a:t>
            </a:r>
            <a:r>
              <a:rPr lang="en-US" b="0" i="0" dirty="0">
                <a:solidFill>
                  <a:srgbClr val="414042"/>
                </a:solidFill>
                <a:effectLst/>
                <a:latin typeface="Rubik"/>
              </a:rPr>
              <a:t>artner with local organizations to deliver food, that’s still safe but can't be sold, to local community groups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C018EE-47A4-4077-83D4-0983BF134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8301D-3A64-4FAF-A265-4C0D32AF1A0C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5791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72C47-F279-4CC8-B08B-BE9E8D40B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Food on Campus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0C0F1-DF9F-4429-A9FB-F377B8379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182645"/>
                </a:solidFill>
                <a:latin typeface="Open Sans" panose="020B0606030504020204" pitchFamily="34" charset="0"/>
              </a:rPr>
              <a:t>G</a:t>
            </a:r>
            <a:r>
              <a:rPr lang="en-US" i="0" dirty="0">
                <a:solidFill>
                  <a:srgbClr val="182645"/>
                </a:solidFill>
                <a:effectLst/>
                <a:latin typeface="Open Sans" panose="020B0606030504020204" pitchFamily="34" charset="0"/>
              </a:rPr>
              <a:t>oal is to divert 80 % of our operational garbage from the landfill by 2020 </a:t>
            </a:r>
          </a:p>
          <a:p>
            <a:r>
              <a:rPr lang="en-US" dirty="0">
                <a:solidFill>
                  <a:srgbClr val="182645"/>
                </a:solidFill>
                <a:latin typeface="Open Sans" panose="020B0606030504020204" pitchFamily="34" charset="0"/>
              </a:rPr>
              <a:t>H</a:t>
            </a:r>
            <a:r>
              <a:rPr lang="en-US" b="0" i="0" dirty="0">
                <a:solidFill>
                  <a:srgbClr val="182645"/>
                </a:solidFill>
                <a:effectLst/>
                <a:latin typeface="Open Sans" panose="020B0606030504020204" pitchFamily="34" charset="0"/>
              </a:rPr>
              <a:t>ave a ‘closed-loop’ system for food scraps collected: we turn food and plant waste into compost used for gardening on campus</a:t>
            </a:r>
            <a:br>
              <a:rPr lang="en-US" b="0" i="0" dirty="0">
                <a:solidFill>
                  <a:srgbClr val="182645"/>
                </a:solidFill>
                <a:effectLst/>
                <a:latin typeface="Open Sans" panose="020B0606030504020204" pitchFamily="34" charset="0"/>
              </a:rPr>
            </a:br>
            <a:br>
              <a:rPr lang="en-US" b="0" i="0" dirty="0">
                <a:solidFill>
                  <a:srgbClr val="182645"/>
                </a:solidFill>
                <a:effectLst/>
                <a:latin typeface="Open Sans" panose="020B0606030504020204" pitchFamily="34" charset="0"/>
              </a:rPr>
            </a:br>
            <a:r>
              <a:rPr lang="en-US" b="0" i="0" dirty="0">
                <a:solidFill>
                  <a:srgbClr val="182645"/>
                </a:solidFill>
                <a:effectLst/>
                <a:latin typeface="Open Sans" panose="020B0606030504020204" pitchFamily="34" charset="0"/>
              </a:rPr>
              <a:t>By keeping plastic out of food scraps stream, </a:t>
            </a:r>
            <a:r>
              <a:rPr lang="en-US" dirty="0">
                <a:solidFill>
                  <a:srgbClr val="182645"/>
                </a:solidFill>
                <a:latin typeface="Open Sans" panose="020B0606030504020204" pitchFamily="34" charset="0"/>
              </a:rPr>
              <a:t>we </a:t>
            </a:r>
            <a:r>
              <a:rPr lang="en-US" b="0" i="0" dirty="0">
                <a:solidFill>
                  <a:srgbClr val="182645"/>
                </a:solidFill>
                <a:effectLst/>
                <a:latin typeface="Open Sans" panose="020B0606030504020204" pitchFamily="34" charset="0"/>
              </a:rPr>
              <a:t>turn the 5 </a:t>
            </a:r>
            <a:r>
              <a:rPr lang="en-US" b="0" i="0" dirty="0" err="1">
                <a:solidFill>
                  <a:srgbClr val="182645"/>
                </a:solidFill>
                <a:effectLst/>
                <a:latin typeface="Open Sans" panose="020B0606030504020204" pitchFamily="34" charset="0"/>
              </a:rPr>
              <a:t>tonnes</a:t>
            </a:r>
            <a:r>
              <a:rPr lang="en-US" b="0" i="0" dirty="0">
                <a:solidFill>
                  <a:srgbClr val="182645"/>
                </a:solidFill>
                <a:effectLst/>
                <a:latin typeface="Open Sans" panose="020B0606030504020204" pitchFamily="34" charset="0"/>
              </a:rPr>
              <a:t> of organic waste UBC produces daily into a clean compost</a:t>
            </a:r>
          </a:p>
          <a:p>
            <a:r>
              <a:rPr lang="en-US" sz="3400" b="0" i="0" dirty="0">
                <a:solidFill>
                  <a:srgbClr val="414042"/>
                </a:solidFill>
                <a:effectLst/>
                <a:latin typeface="Rubik"/>
              </a:rPr>
              <a:t>In res dining rooms, save 20¢ when you use Green2Go containers. When you use a disposable container you add it to the waste stream and it will cost you 75¢. Save a disposable container from the waste stream and become a UBC Zero Waste hero.</a:t>
            </a:r>
          </a:p>
          <a:p>
            <a:pPr algn="l"/>
            <a:br>
              <a:rPr lang="en-US" b="1" i="0" dirty="0">
                <a:solidFill>
                  <a:srgbClr val="231F20"/>
                </a:solidFill>
                <a:effectLst/>
                <a:latin typeface="Lulo Clean Outline Bold"/>
              </a:rPr>
            </a:br>
            <a:r>
              <a:rPr lang="en-US" sz="3400" b="1" i="0" dirty="0">
                <a:solidFill>
                  <a:srgbClr val="231F20"/>
                </a:solidFill>
                <a:effectLst/>
                <a:latin typeface="Lulo Clean Outline Bold"/>
              </a:rPr>
              <a:t>160,000 </a:t>
            </a:r>
            <a:r>
              <a:rPr lang="en-US" sz="3400" dirty="0">
                <a:solidFill>
                  <a:srgbClr val="231F20"/>
                </a:solidFill>
                <a:latin typeface="Rubik"/>
              </a:rPr>
              <a:t>d</a:t>
            </a:r>
            <a:r>
              <a:rPr lang="en-US" sz="3400" b="0" i="0" dirty="0">
                <a:solidFill>
                  <a:srgbClr val="231F20"/>
                </a:solidFill>
                <a:effectLst/>
                <a:latin typeface="Rubik"/>
              </a:rPr>
              <a:t>isposable containers enter the waste stream at UBC each year. That’s worth over </a:t>
            </a:r>
            <a:r>
              <a:rPr lang="en-US" sz="3400" b="1" i="0" dirty="0">
                <a:solidFill>
                  <a:srgbClr val="231F20"/>
                </a:solidFill>
                <a:effectLst/>
                <a:latin typeface="Rubik"/>
              </a:rPr>
              <a:t>$85,000</a:t>
            </a:r>
            <a:r>
              <a:rPr lang="en-US" sz="3400" b="0" i="0" dirty="0">
                <a:solidFill>
                  <a:srgbClr val="231F20"/>
                </a:solidFill>
                <a:effectLst/>
                <a:latin typeface="Rubik"/>
              </a:rPr>
              <a:t>!</a:t>
            </a:r>
          </a:p>
          <a:p>
            <a:r>
              <a:rPr lang="en-US" b="0" i="0" dirty="0">
                <a:solidFill>
                  <a:srgbClr val="414042"/>
                </a:solidFill>
                <a:effectLst/>
                <a:latin typeface="Rubik"/>
              </a:rPr>
              <a:t>BYOC – beverage prices down by 25 cents but no cup, you pay 25 cents</a:t>
            </a:r>
            <a:endParaRPr lang="en-CA" dirty="0"/>
          </a:p>
          <a:p>
            <a:endParaRPr lang="en-US" b="0" i="0" dirty="0">
              <a:solidFill>
                <a:srgbClr val="182645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E0E954-1478-4CF2-B347-B08917855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8301D-3A64-4FAF-A265-4C0D32AF1A0C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3862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BEE0D-7393-4533-82B8-37FAB8923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Roots on the Roof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718ED-06A5-43BB-A4DE-851AEA6FB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33333"/>
                </a:solidFill>
                <a:latin typeface="Libre Franklin" panose="020B0604020202020204" pitchFamily="2" charset="0"/>
              </a:rPr>
              <a:t>A</a:t>
            </a:r>
            <a:r>
              <a:rPr lang="en-US" b="0" i="0" dirty="0">
                <a:solidFill>
                  <a:srgbClr val="333333"/>
                </a:solidFill>
                <a:effectLst/>
                <a:latin typeface="Libre Franklin" panose="020B0604020202020204" pitchFamily="2" charset="0"/>
              </a:rPr>
              <a:t> 100% student-run club that manages the rooftop garden space and community garden plots on roof of AMS Student Nest </a:t>
            </a:r>
            <a:endParaRPr lang="en-CA" b="0" i="0" dirty="0">
              <a:solidFill>
                <a:srgbClr val="333333"/>
              </a:solidFill>
              <a:effectLst/>
              <a:latin typeface="Libre Franklin" panose="020B0604020202020204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Libre Franklin" pitchFamily="2" charset="0"/>
              </a:rPr>
              <a:t>To grow and harvest food sustainably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Libre Franklin" pitchFamily="2" charset="0"/>
              </a:rPr>
              <a:t>Develop and conduct food literacy workshops around food, culture, health, and sustainability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Libre Franklin" pitchFamily="2" charset="0"/>
              </a:rPr>
              <a:t>To create an inclusive space for social engagement and opportunities to explore, learn, and actively take part in food system initiatives.</a:t>
            </a:r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D5B1C1-CDAE-4E78-AEED-9C2E4C520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8301D-3A64-4FAF-A265-4C0D32AF1A0C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5087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4360</TotalTime>
  <Words>728</Words>
  <Application>Microsoft Office PowerPoint</Application>
  <PresentationFormat>Widescreen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Libre Franklin</vt:lpstr>
      <vt:lpstr>Lulo Clean Outline Bold</vt:lpstr>
      <vt:lpstr>Merriweather</vt:lpstr>
      <vt:lpstr>Open Sans</vt:lpstr>
      <vt:lpstr>Rubik</vt:lpstr>
      <vt:lpstr>Office Theme</vt:lpstr>
      <vt:lpstr>Climate Change Solutions Group</vt:lpstr>
      <vt:lpstr>Buildings 2010 – 2015     30% Reduced GHGs</vt:lpstr>
      <vt:lpstr>Plan 2016 - 2020</vt:lpstr>
      <vt:lpstr>GHG Energy &amp; Emissions sources</vt:lpstr>
      <vt:lpstr>Existing Buildings – Tune Up Program</vt:lpstr>
      <vt:lpstr>New Buildings</vt:lpstr>
      <vt:lpstr>Food On Campus (except franchises)</vt:lpstr>
      <vt:lpstr>Food on Campus</vt:lpstr>
      <vt:lpstr>Roots on the Roof </vt:lpstr>
      <vt:lpstr>Orchard Garden Community by Faculty of Land and Food Systems </vt:lpstr>
      <vt:lpstr>UNA Community Gardens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Change Solutions Group</dc:title>
  <dc:creator>Jean Lewandowski</dc:creator>
  <cp:lastModifiedBy>Jean Lewandowski</cp:lastModifiedBy>
  <cp:revision>46</cp:revision>
  <cp:lastPrinted>2021-09-19T18:54:07Z</cp:lastPrinted>
  <dcterms:created xsi:type="dcterms:W3CDTF">2021-09-15T17:36:34Z</dcterms:created>
  <dcterms:modified xsi:type="dcterms:W3CDTF">2021-09-19T19:02:41Z</dcterms:modified>
</cp:coreProperties>
</file>